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80" r:id="rId18"/>
    <p:sldId id="281" r:id="rId19"/>
    <p:sldId id="273" r:id="rId20"/>
    <p:sldId id="272" r:id="rId21"/>
    <p:sldId id="275" r:id="rId22"/>
    <p:sldId id="274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Czy uważa Pan/Pani, że przebudowa rynku jest korzystna?</c:v>
                </c:pt>
              </c:strCache>
            </c:strRef>
          </c:tx>
          <c:dPt>
            <c:idx val="0"/>
            <c:spPr>
              <a:solidFill>
                <a:srgbClr val="7CCA62">
                  <a:lumMod val="75000"/>
                </a:srgbClr>
              </a:solidFill>
            </c:spPr>
          </c:dPt>
          <c:dLbls>
            <c:dLbl>
              <c:idx val="0"/>
              <c:layout>
                <c:manualLayout>
                  <c:x val="-7.9004568873335318E-2"/>
                  <c:y val="3.9025506004528609E-3"/>
                </c:manualLayout>
              </c:layout>
              <c:spPr>
                <a:solidFill>
                  <a:schemeClr val="accent5">
                    <a:lumMod val="75000"/>
                  </a:schemeClr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showVal val="1"/>
            </c:dLbl>
            <c:dLbl>
              <c:idx val="1"/>
              <c:layout/>
              <c:showVal val="1"/>
            </c:dLbl>
            <c:delete val="1"/>
          </c:dLbls>
          <c:cat>
            <c:strRef>
              <c:f>Arkusz1!$A$2:$A$3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20</c:v>
                </c:pt>
                <c:pt idx="1">
                  <c:v>30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Jeżeli TAK, to co Pan/Pani wie nt. przebudowy?</c:v>
                </c:pt>
              </c:strCache>
            </c:strRef>
          </c:tx>
          <c:dPt>
            <c:idx val="0"/>
            <c:spPr>
              <a:solidFill>
                <a:srgbClr val="7CCA62">
                  <a:lumMod val="75000"/>
                </a:srgbClr>
              </a:solidFill>
            </c:spPr>
          </c:dPt>
          <c:dLbls>
            <c:dLbl>
              <c:idx val="0"/>
              <c:layout>
                <c:manualLayout>
                  <c:x val="-7.900456887333536E-2"/>
                  <c:y val="3.9025506004528626E-3"/>
                </c:manualLayout>
              </c:layout>
              <c:spPr>
                <a:solidFill>
                  <a:schemeClr val="accent5">
                    <a:lumMod val="75000"/>
                  </a:schemeClr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showVal val="1"/>
            </c:dLbl>
            <c:showVal val="1"/>
          </c:dLbls>
          <c:cat>
            <c:strRef>
              <c:f>Arkusz1!$A$2:$A$4</c:f>
              <c:strCache>
                <c:ptCount val="3"/>
                <c:pt idx="0">
                  <c:v>Nic nie wiem</c:v>
                </c:pt>
                <c:pt idx="1">
                  <c:v>Wiem, że ma być przebudowany</c:v>
                </c:pt>
                <c:pt idx="2">
                  <c:v>Widziałem/am makietę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6</c:v>
                </c:pt>
                <c:pt idx="1">
                  <c:v>12</c:v>
                </c:pt>
                <c:pt idx="2">
                  <c:v>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Czy ma Pan/Pani jakieś pomysły dotyczące tej przebudowy?</c:v>
                </c:pt>
              </c:strCache>
            </c:strRef>
          </c:tx>
          <c:dPt>
            <c:idx val="0"/>
            <c:spPr>
              <a:solidFill>
                <a:srgbClr val="7CCA62">
                  <a:lumMod val="75000"/>
                </a:srgbClr>
              </a:solidFill>
            </c:spPr>
          </c:dPt>
          <c:dLbls>
            <c:dLbl>
              <c:idx val="0"/>
              <c:layout>
                <c:manualLayout>
                  <c:x val="-7.9004568873335332E-2"/>
                  <c:y val="3.9025506004528618E-3"/>
                </c:manualLayout>
              </c:layout>
              <c:spPr>
                <a:solidFill>
                  <a:schemeClr val="accent5">
                    <a:lumMod val="75000"/>
                  </a:schemeClr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showVal val="1"/>
            </c:dLbl>
            <c:showVal val="1"/>
          </c:dLbls>
          <c:cat>
            <c:strRef>
              <c:f>Arkusz1!$A$2:$A$5</c:f>
              <c:strCache>
                <c:ptCount val="4"/>
                <c:pt idx="0">
                  <c:v>Nie</c:v>
                </c:pt>
                <c:pt idx="1">
                  <c:v>Więcej fontann</c:v>
                </c:pt>
                <c:pt idx="2">
                  <c:v>Więcej pubów</c:v>
                </c:pt>
                <c:pt idx="3">
                  <c:v>Więcej zieleni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20</c:v>
                </c:pt>
                <c:pt idx="1">
                  <c:v>3</c:v>
                </c:pt>
                <c:pt idx="2">
                  <c:v>6</c:v>
                </c:pt>
                <c:pt idx="3">
                  <c:v>21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Czy korzystne jest zastąpienie zieleni chodnikiem?</c:v>
                </c:pt>
              </c:strCache>
            </c:strRef>
          </c:tx>
          <c:dPt>
            <c:idx val="0"/>
            <c:spPr>
              <a:solidFill>
                <a:srgbClr val="7CCA62">
                  <a:lumMod val="75000"/>
                </a:srgbClr>
              </a:solidFill>
            </c:spPr>
          </c:dPt>
          <c:dLbls>
            <c:dLbl>
              <c:idx val="0"/>
              <c:layout>
                <c:manualLayout>
                  <c:x val="-2.6535433070866154E-2"/>
                  <c:y val="-0.12971116796983304"/>
                </c:manualLayout>
              </c:layout>
              <c:spPr>
                <a:solidFill>
                  <a:schemeClr val="accent5">
                    <a:lumMod val="75000"/>
                  </a:schemeClr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showVal val="1"/>
            </c:dLbl>
            <c:showVal val="1"/>
          </c:dLbls>
          <c:cat>
            <c:strRef>
              <c:f>Arkusz1!$A$2:$A$3</c:f>
              <c:strCache>
                <c:ptCount val="2"/>
                <c:pt idx="0">
                  <c:v>Nie</c:v>
                </c:pt>
                <c:pt idx="1">
                  <c:v>TAK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48</c:v>
                </c:pt>
                <c:pt idx="1">
                  <c:v>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Czy pieniądze są dobrze zainwestowane?</c:v>
                </c:pt>
              </c:strCache>
            </c:strRef>
          </c:tx>
          <c:dPt>
            <c:idx val="0"/>
            <c:spPr>
              <a:solidFill>
                <a:srgbClr val="7CCA62">
                  <a:lumMod val="75000"/>
                </a:srgbClr>
              </a:solidFill>
            </c:spPr>
          </c:dPt>
          <c:dLbls>
            <c:dLbl>
              <c:idx val="0"/>
              <c:layout>
                <c:manualLayout>
                  <c:x val="-7.900456887333536E-2"/>
                  <c:y val="3.9025506004528626E-3"/>
                </c:manualLayout>
              </c:layout>
              <c:spPr>
                <a:solidFill>
                  <a:schemeClr val="accent5">
                    <a:lumMod val="75000"/>
                  </a:schemeClr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showVal val="1"/>
            </c:dLbl>
            <c:showVal val="1"/>
          </c:dLbls>
          <c:cat>
            <c:strRef>
              <c:f>Arkusz1!$A$2:$A$6</c:f>
              <c:strCache>
                <c:ptCount val="5"/>
                <c:pt idx="0">
                  <c:v>Tak</c:v>
                </c:pt>
                <c:pt idx="1">
                  <c:v>Raczej tak</c:v>
                </c:pt>
                <c:pt idx="2">
                  <c:v>Nie</c:v>
                </c:pt>
                <c:pt idx="3">
                  <c:v>Raczej nie</c:v>
                </c:pt>
                <c:pt idx="4">
                  <c:v>Trudno powiedzieć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15</c:v>
                </c:pt>
                <c:pt idx="1">
                  <c:v>5</c:v>
                </c:pt>
                <c:pt idx="2">
                  <c:v>19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Na co można te pieniądze zainwestować?</c:v>
                </c:pt>
              </c:strCache>
            </c:strRef>
          </c:tx>
          <c:dPt>
            <c:idx val="0"/>
            <c:spPr>
              <a:solidFill>
                <a:srgbClr val="7CCA62">
                  <a:lumMod val="75000"/>
                </a:srgbClr>
              </a:solidFill>
            </c:spPr>
          </c:dPt>
          <c:dLbls>
            <c:dLbl>
              <c:idx val="0"/>
              <c:layout>
                <c:manualLayout>
                  <c:x val="-2.0362715077282007E-2"/>
                  <c:y val="0.16014126640842549"/>
                </c:manualLayout>
              </c:layout>
              <c:spPr>
                <a:solidFill>
                  <a:schemeClr val="accent5">
                    <a:lumMod val="75000"/>
                  </a:schemeClr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showVal val="1"/>
            </c:dLbl>
            <c:showVal val="1"/>
          </c:dLbls>
          <c:cat>
            <c:strRef>
              <c:f>Arkusz1!$A$2:$A$5</c:f>
              <c:strCache>
                <c:ptCount val="4"/>
                <c:pt idx="0">
                  <c:v>Deptak</c:v>
                </c:pt>
                <c:pt idx="1">
                  <c:v>Edukacja</c:v>
                </c:pt>
                <c:pt idx="2">
                  <c:v>Szpital</c:v>
                </c:pt>
                <c:pt idx="3">
                  <c:v>Nie wiem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6</c:v>
                </c:pt>
                <c:pt idx="1">
                  <c:v>26</c:v>
                </c:pt>
                <c:pt idx="2">
                  <c:v>14</c:v>
                </c:pt>
                <c:pt idx="3">
                  <c:v>4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9241-5849-44DB-9153-FFA99D800E96}" type="datetimeFigureOut">
              <a:rPr lang="pl-PL" smtClean="0"/>
              <a:pPr/>
              <a:t>2011-05-18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4AD6C-19FD-4D83-818D-97D7335DDE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9241-5849-44DB-9153-FFA99D800E96}" type="datetimeFigureOut">
              <a:rPr lang="pl-PL" smtClean="0"/>
              <a:pPr/>
              <a:t>2011-05-18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4AD6C-19FD-4D83-818D-97D7335DDE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9241-5849-44DB-9153-FFA99D800E96}" type="datetimeFigureOut">
              <a:rPr lang="pl-PL" smtClean="0"/>
              <a:pPr/>
              <a:t>2011-05-18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4AD6C-19FD-4D83-818D-97D7335DDE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9241-5849-44DB-9153-FFA99D800E96}" type="datetimeFigureOut">
              <a:rPr lang="pl-PL" smtClean="0"/>
              <a:pPr/>
              <a:t>2011-05-18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4AD6C-19FD-4D83-818D-97D7335DDE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9241-5849-44DB-9153-FFA99D800E96}" type="datetimeFigureOut">
              <a:rPr lang="pl-PL" smtClean="0"/>
              <a:pPr/>
              <a:t>2011-05-18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4AD6C-19FD-4D83-818D-97D7335DDE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9241-5849-44DB-9153-FFA99D800E96}" type="datetimeFigureOut">
              <a:rPr lang="pl-PL" smtClean="0"/>
              <a:pPr/>
              <a:t>2011-05-18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4AD6C-19FD-4D83-818D-97D7335DDE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9241-5849-44DB-9153-FFA99D800E96}" type="datetimeFigureOut">
              <a:rPr lang="pl-PL" smtClean="0"/>
              <a:pPr/>
              <a:t>2011-05-18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4AD6C-19FD-4D83-818D-97D7335DDE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9241-5849-44DB-9153-FFA99D800E96}" type="datetimeFigureOut">
              <a:rPr lang="pl-PL" smtClean="0"/>
              <a:pPr/>
              <a:t>2011-05-18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4AD6C-19FD-4D83-818D-97D7335DDE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9241-5849-44DB-9153-FFA99D800E96}" type="datetimeFigureOut">
              <a:rPr lang="pl-PL" smtClean="0"/>
              <a:pPr/>
              <a:t>2011-05-18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4AD6C-19FD-4D83-818D-97D7335DDE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9241-5849-44DB-9153-FFA99D800E96}" type="datetimeFigureOut">
              <a:rPr lang="pl-PL" smtClean="0"/>
              <a:pPr/>
              <a:t>2011-05-18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4AD6C-19FD-4D83-818D-97D7335DDE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9241-5849-44DB-9153-FFA99D800E96}" type="datetimeFigureOut">
              <a:rPr lang="pl-PL" smtClean="0"/>
              <a:pPr/>
              <a:t>2011-05-18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94AD6C-19FD-4D83-818D-97D7335DDE1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B89241-5849-44DB-9153-FFA99D800E96}" type="datetimeFigureOut">
              <a:rPr lang="pl-PL" smtClean="0"/>
              <a:pPr/>
              <a:t>2011-05-18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94AD6C-19FD-4D83-818D-97D7335DDE1B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Wadowicki Rynek na miarę XXI wieku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Projekt edukacyjny</a:t>
            </a:r>
          </a:p>
          <a:p>
            <a:r>
              <a:rPr lang="pl-PL" dirty="0" smtClean="0"/>
              <a:t>Gimnazjum nr 3</a:t>
            </a:r>
          </a:p>
          <a:p>
            <a:r>
              <a:rPr lang="pl-PL" dirty="0" smtClean="0"/>
              <a:t>Wadowice</a:t>
            </a:r>
            <a:endParaRPr lang="pl-PL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WADOWICE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Pomnik Jana Pawła II</a:t>
            </a:r>
            <a:endParaRPr lang="pl-PL" dirty="0"/>
          </a:p>
        </p:txBody>
      </p:sp>
      <p:pic>
        <p:nvPicPr>
          <p:cNvPr id="8" name="Symbol zastępczy obrazu 7" descr="wad_pomnik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628" b="6628"/>
          <a:stretch>
            <a:fillRect/>
          </a:stretch>
        </p:blipFill>
        <p:spPr>
          <a:xfrm rot="420000">
            <a:off x="4283090" y="1241235"/>
            <a:ext cx="3007958" cy="3649269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Musieliśmy to sprawdzić na własnej skórze</a:t>
            </a:r>
            <a:endParaRPr lang="pl-PL" dirty="0"/>
          </a:p>
        </p:txBody>
      </p:sp>
      <p:pic>
        <p:nvPicPr>
          <p:cNvPr id="7" name="Symbol zastępczy zawartości 6" descr="ksiazka combidata1 0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248908" y="2455089"/>
            <a:ext cx="4297138" cy="3222854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Sprzęt sprawny – sprawdziliśmy!</a:t>
            </a:r>
            <a:endParaRPr lang="pl-PL" dirty="0"/>
          </a:p>
        </p:txBody>
      </p:sp>
      <p:pic>
        <p:nvPicPr>
          <p:cNvPr id="4" name="Symbol zastępczy zawartości 3" descr="ksiazka combidata1 1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Materiału może wystarczy…</a:t>
            </a:r>
            <a:endParaRPr lang="pl-PL" dirty="0"/>
          </a:p>
        </p:txBody>
      </p:sp>
      <p:pic>
        <p:nvPicPr>
          <p:cNvPr id="4" name="Symbol zastępczy zawartości 3" descr="ksiazka combidata1 1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To nie my popsuliśmy</a:t>
            </a:r>
            <a:endParaRPr lang="pl-PL" dirty="0"/>
          </a:p>
        </p:txBody>
      </p:sp>
      <p:pic>
        <p:nvPicPr>
          <p:cNvPr id="4" name="Symbol zastępczy zawartości 3" descr="ksiazka combidata1 1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Odwiedziliśmy nawet Pana Starostę</a:t>
            </a:r>
            <a:endParaRPr lang="pl-PL" dirty="0"/>
          </a:p>
        </p:txBody>
      </p:sp>
      <p:pic>
        <p:nvPicPr>
          <p:cNvPr id="4" name="Symbol zastępczy zawartości 3" descr="ksiazka combidata1 1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Pan Starosta wyjaśnił: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Zapytaliśmy Pana Jacka Jończyka, czy nie uważa, że pieniądze na przebudowę rynku mogłyby być spożytkowane w inny sposób, np. na budowę szpitala.</a:t>
            </a:r>
          </a:p>
          <a:p>
            <a:endParaRPr lang="pl-PL" dirty="0" smtClean="0"/>
          </a:p>
          <a:p>
            <a:r>
              <a:rPr lang="pl-PL" dirty="0" smtClean="0"/>
              <a:t>Pan Starosta wyjaśnił, iż pozyskane pieniądze z funduszy europejskich mogą być wykorzystane tylko na ten cel, co więcej powiat obecnie stara się o pozyskanie funduszy właśnie na budowę szpitala. Rynek będący wizytówką miasta oraz miejscem spotkań jest bardzo ważny, stąd też jego przebudowa.</a:t>
            </a:r>
            <a:endParaRPr lang="pl-PL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Spotkanie z Panią Burmistrz</a:t>
            </a:r>
            <a:endParaRPr lang="pl-PL" dirty="0"/>
          </a:p>
        </p:txBody>
      </p:sp>
      <p:pic>
        <p:nvPicPr>
          <p:cNvPr id="4" name="Symbol zastępczy zawartości 3" descr="ksiazka combidata12 1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Pani Burmistrz powiedziała: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„Przebudowa rynku przyniesie duże korzyści naszemu miastu. Przyciągnie większą ilość turystów i będzie bardzo dobrą wizytówką miasta”.</a:t>
            </a:r>
          </a:p>
          <a:p>
            <a:r>
              <a:rPr lang="pl-PL" dirty="0" smtClean="0"/>
              <a:t>Pani Burmistrz wyraziła głęboką nadzieję szybkiego zakończenia prac związanych z przebudową rynku.</a:t>
            </a:r>
            <a:endParaRPr lang="pl-PL" dirty="0"/>
          </a:p>
        </p:txBody>
      </p:sp>
    </p:spTree>
  </p:cSld>
  <p:clrMapOvr>
    <a:masterClrMapping/>
  </p:clrMapOvr>
  <p:transition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Przeprowadziliśmy również ankietę wśród 50 mieszkańców Wadowic.</a:t>
            </a:r>
            <a:endParaRPr lang="pl-PL" dirty="0"/>
          </a:p>
        </p:txBody>
      </p:sp>
      <p:pic>
        <p:nvPicPr>
          <p:cNvPr id="4" name="Symbol zastępczy zawartości 3" descr="ksiazka combidata1 0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Projekt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Uczniowie </a:t>
            </a:r>
            <a:r>
              <a:rPr lang="pl-PL" dirty="0" smtClean="0"/>
              <a:t>klasy </a:t>
            </a:r>
            <a:r>
              <a:rPr lang="pl-PL" dirty="0" err="1" smtClean="0"/>
              <a:t>IIa</a:t>
            </a:r>
            <a:r>
              <a:rPr lang="pl-PL" dirty="0" smtClean="0"/>
              <a:t> Gimnazjum </a:t>
            </a:r>
            <a:r>
              <a:rPr lang="pl-PL" dirty="0" smtClean="0"/>
              <a:t>nr 3 w Wadowicach przeprowadzają projekt edukacyjny nt. przebudowy rynku w Wadowicach</a:t>
            </a:r>
            <a:r>
              <a:rPr lang="pl-PL" dirty="0" smtClean="0"/>
              <a:t>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357158" y="1785926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28596" y="1857364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Dziękujemy za uwagę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b="1" dirty="0" smtClean="0"/>
              <a:t>Katarzyna Grzyb</a:t>
            </a:r>
          </a:p>
          <a:p>
            <a:r>
              <a:rPr lang="pl-PL" b="1" dirty="0" smtClean="0"/>
              <a:t>Justyna </a:t>
            </a:r>
            <a:r>
              <a:rPr lang="pl-PL" b="1" dirty="0" err="1" smtClean="0"/>
              <a:t>Gurdek</a:t>
            </a:r>
            <a:endParaRPr lang="pl-PL" b="1" dirty="0" smtClean="0"/>
          </a:p>
          <a:p>
            <a:r>
              <a:rPr lang="pl-PL" b="1" dirty="0" smtClean="0"/>
              <a:t>Justyna Wiśniowska</a:t>
            </a:r>
          </a:p>
          <a:p>
            <a:r>
              <a:rPr lang="pl-PL" b="1" dirty="0" smtClean="0"/>
              <a:t>Jadwiga Paleczny</a:t>
            </a:r>
          </a:p>
          <a:p>
            <a:r>
              <a:rPr lang="pl-PL" b="1" dirty="0" smtClean="0"/>
              <a:t>Danuta Mikołajczyk</a:t>
            </a:r>
          </a:p>
          <a:p>
            <a:r>
              <a:rPr lang="pl-PL" b="1" dirty="0" smtClean="0"/>
              <a:t>Adrian Pamuła</a:t>
            </a:r>
          </a:p>
          <a:p>
            <a:r>
              <a:rPr lang="pl-PL" b="1" dirty="0" smtClean="0"/>
              <a:t>Jakub </a:t>
            </a:r>
            <a:r>
              <a:rPr lang="pl-PL" b="1" dirty="0" err="1" smtClean="0"/>
              <a:t>Czaicki</a:t>
            </a:r>
            <a:endParaRPr lang="pl-PL" b="1" dirty="0" smtClean="0"/>
          </a:p>
          <a:p>
            <a:endParaRPr lang="pl-PL" b="1" dirty="0" smtClean="0"/>
          </a:p>
          <a:p>
            <a:r>
              <a:rPr lang="pl-PL" b="1" dirty="0" smtClean="0"/>
              <a:t>OPIEKUNOWIE GRUPY:</a:t>
            </a:r>
          </a:p>
          <a:p>
            <a:pPr lvl="1"/>
            <a:r>
              <a:rPr lang="pl-PL" b="1" dirty="0" smtClean="0"/>
              <a:t>Pani Alina </a:t>
            </a:r>
            <a:r>
              <a:rPr lang="pl-PL" b="1" dirty="0" err="1" smtClean="0"/>
              <a:t>Dyrcz-Kowalska</a:t>
            </a:r>
            <a:endParaRPr lang="pl-PL" b="1" dirty="0" smtClean="0"/>
          </a:p>
          <a:p>
            <a:pPr lvl="1"/>
            <a:r>
              <a:rPr lang="pl-PL" b="1" dirty="0" smtClean="0"/>
              <a:t>Pan Kamil Bałys</a:t>
            </a:r>
            <a:endParaRPr lang="pl-PL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Oto rynek jaki wszyscy znają</a:t>
            </a:r>
            <a:endParaRPr lang="pl-PL" dirty="0"/>
          </a:p>
        </p:txBody>
      </p:sp>
      <p:pic>
        <p:nvPicPr>
          <p:cNvPr id="4" name="Symbol zastępczy zawartości 3" descr="d90i57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785926"/>
            <a:ext cx="7069386" cy="428628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Odrobina historii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Poprawna nazwa rynku to Plac Jana Pawła II, wcześniej Plac Armii Czerwonej</a:t>
            </a:r>
          </a:p>
          <a:p>
            <a:r>
              <a:rPr lang="pl-PL" dirty="0" smtClean="0"/>
              <a:t>1430 - został wytyczony jako kwadrat po lokalizacji miasta na niemieckim prawie chełmińskim</a:t>
            </a:r>
          </a:p>
          <a:p>
            <a:r>
              <a:rPr lang="pl-PL" dirty="0" smtClean="0"/>
              <a:t>Pożar w 1819 doprowadził do zmiany ściany wschodniej rynku</a:t>
            </a:r>
          </a:p>
          <a:p>
            <a:r>
              <a:rPr lang="pl-PL" dirty="0" smtClean="0"/>
              <a:t>2006 – ustawienie pomnika Jana Pawła II</a:t>
            </a:r>
          </a:p>
          <a:p>
            <a:r>
              <a:rPr lang="pl-PL" dirty="0" smtClean="0"/>
              <a:t>2011 – przebudowa rynku</a:t>
            </a:r>
            <a:endParaRPr lang="pl-PL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A już wkrótce odsłona nowego rynku:</a:t>
            </a:r>
            <a:endParaRPr lang="pl-PL" dirty="0"/>
          </a:p>
        </p:txBody>
      </p:sp>
      <p:pic>
        <p:nvPicPr>
          <p:cNvPr id="4" name="Symbol zastępczy zawartości 3" descr="Obraz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916432"/>
            <a:ext cx="6858048" cy="4166492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Projekt firmy WYG, koncepcja Konior Studio</a:t>
            </a:r>
            <a:endParaRPr lang="pl-PL" dirty="0"/>
          </a:p>
        </p:txBody>
      </p:sp>
      <p:pic>
        <p:nvPicPr>
          <p:cNvPr id="4" name="Symbol zastępczy zawartości 3" descr="Obraz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116" y="2000240"/>
            <a:ext cx="3021818" cy="4031364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Skąd mamy fundusze?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Urząd Miasta Wadowice  pozyskał pieniądze z funduszy europejskich w ramach Małopolskiego Regionalnego Programu Operacyjnego na lata 2007-2013.</a:t>
            </a:r>
          </a:p>
          <a:p>
            <a:endParaRPr lang="pl-PL" dirty="0"/>
          </a:p>
        </p:txBody>
      </p:sp>
      <p:pic>
        <p:nvPicPr>
          <p:cNvPr id="4" name="Obraz 3" descr="koncert UE.JPG"/>
          <p:cNvPicPr>
            <a:picLocks noChangeAspect="1"/>
          </p:cNvPicPr>
          <p:nvPr/>
        </p:nvPicPr>
        <p:blipFill>
          <a:blip r:embed="rId2"/>
          <a:srcRect b="11324"/>
          <a:stretch>
            <a:fillRect/>
          </a:stretch>
        </p:blipFill>
        <p:spPr>
          <a:xfrm>
            <a:off x="3000364" y="3643314"/>
            <a:ext cx="2581853" cy="209454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Ile to będzie kosztować?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Przebudowa Placu Jana Pawła II będzie kosztować  11.000.000,00 PLN.</a:t>
            </a:r>
          </a:p>
          <a:p>
            <a:endParaRPr lang="pl-PL" dirty="0"/>
          </a:p>
        </p:txBody>
      </p:sp>
      <p:pic>
        <p:nvPicPr>
          <p:cNvPr id="4" name="Obraz 3" descr="euro_375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3" y="3143248"/>
            <a:ext cx="3012003" cy="23098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Dlaczego zmieniamy rynek?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Zwiększenie wolnego miejsca na rynku</a:t>
            </a:r>
          </a:p>
          <a:p>
            <a:r>
              <a:rPr lang="pl-PL" dirty="0" smtClean="0"/>
              <a:t>Przełożenie drogi</a:t>
            </a:r>
          </a:p>
          <a:p>
            <a:r>
              <a:rPr lang="pl-PL" dirty="0" smtClean="0"/>
              <a:t>Instalacja dodatkowych elementów małej architektury</a:t>
            </a:r>
          </a:p>
          <a:p>
            <a:r>
              <a:rPr lang="pl-PL" dirty="0" smtClean="0"/>
              <a:t>Centrum spotkań Wadowiczan</a:t>
            </a:r>
          </a:p>
          <a:p>
            <a:r>
              <a:rPr lang="pl-PL" dirty="0" smtClean="0"/>
              <a:t>Atrakcyjne miejsce dla turystów</a:t>
            </a:r>
          </a:p>
          <a:p>
            <a:endParaRPr lang="pl-PL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</TotalTime>
  <Words>397</Words>
  <Application>Microsoft Office PowerPoint</Application>
  <PresentationFormat>Pokaz na ekranie (4:3)</PresentationFormat>
  <Paragraphs>68</Paragraphs>
  <Slides>26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Przepływ</vt:lpstr>
      <vt:lpstr>Wadowicki Rynek na miarę XXI wieku</vt:lpstr>
      <vt:lpstr>Projekt</vt:lpstr>
      <vt:lpstr>Oto rynek jaki wszyscy znają</vt:lpstr>
      <vt:lpstr>Odrobina historii</vt:lpstr>
      <vt:lpstr>A już wkrótce odsłona nowego rynku:</vt:lpstr>
      <vt:lpstr>Projekt firmy WYG, koncepcja Konior Studio</vt:lpstr>
      <vt:lpstr>Skąd mamy fundusze?</vt:lpstr>
      <vt:lpstr>Ile to będzie kosztować?</vt:lpstr>
      <vt:lpstr>Dlaczego zmieniamy rynek?</vt:lpstr>
      <vt:lpstr>WADOWICE</vt:lpstr>
      <vt:lpstr>Musieliśmy to sprawdzić na własnej skórze</vt:lpstr>
      <vt:lpstr>Sprzęt sprawny – sprawdziliśmy!</vt:lpstr>
      <vt:lpstr>Materiału może wystarczy…</vt:lpstr>
      <vt:lpstr>To nie my popsuliśmy</vt:lpstr>
      <vt:lpstr>Odwiedziliśmy nawet Pana Starostę</vt:lpstr>
      <vt:lpstr>Pan Starosta wyjaśnił:</vt:lpstr>
      <vt:lpstr>Spotkanie z Panią Burmistrz</vt:lpstr>
      <vt:lpstr>Pani Burmistrz powiedziała:</vt:lpstr>
      <vt:lpstr>Przeprowadziliśmy również ankietę wśród 50 mieszkańców Wadowic.</vt:lpstr>
      <vt:lpstr>Slajd 20</vt:lpstr>
      <vt:lpstr>Slajd 21</vt:lpstr>
      <vt:lpstr>Slajd 22</vt:lpstr>
      <vt:lpstr>Slajd 23</vt:lpstr>
      <vt:lpstr>Slajd 24</vt:lpstr>
      <vt:lpstr>Slajd 25</vt:lpstr>
      <vt:lpstr>Dziękujemy za uwagę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Wadowicki Rynek na miarę XXI wieku</dc:title>
  <dc:creator>Loukas</dc:creator>
  <cp:lastModifiedBy>Loukas</cp:lastModifiedBy>
  <cp:revision>10</cp:revision>
  <dcterms:created xsi:type="dcterms:W3CDTF">2011-05-15T14:53:49Z</dcterms:created>
  <dcterms:modified xsi:type="dcterms:W3CDTF">2011-05-18T16:39:47Z</dcterms:modified>
</cp:coreProperties>
</file>