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08ECF0-4E85-4FFF-990D-2E26AA4CE50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06F0A3-BFBC-4C14-B019-67872B4ECE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 Rounded MT Bold" pitchFamily="34" charset="0"/>
              </a:rPr>
              <a:t>Liczba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endParaRPr lang="pl-PL" dirty="0"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el-GR" dirty="0" smtClean="0"/>
              <a:t>3,141592653589793238462643383279</a:t>
            </a:r>
            <a:br>
              <a:rPr lang="el-GR" dirty="0" smtClean="0"/>
            </a:br>
            <a:r>
              <a:rPr lang="el-GR" dirty="0" smtClean="0"/>
              <a:t>50288419716939937510...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Rekordy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Rekord Krakowa ustalił student Politechniki Krakowskiej Dawid Wójcik – wymienił 1012 cyfr tej liczby.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Rekord światowy należy obecnie do Japończyka Akiry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Haraguchi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który podał ją z dokładnością do 100 000 miejsc po przecinku. Rekord został ustalony w 2006 r. Na wypowiedzenie tych cyfr Akira potrzebował 16 godzin. Poprzedni rekord ustalony w 1995 r. także należał do Akiry, ale był „gorszy” o 16596 cyfr.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dniu dzisiejszym ustanowimy rekord naszej szkoły w kategorii uczeń i nauczyciel 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Zapraszamy !!!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Podstawowe informacje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Liczba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jest liczbą niewymierną, co oznacza, że nie może być zapisana jako iloraz dwóch liczb całkowitych.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Liczba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jest pewną stałą matematyczną, którą                   w geometrii euklidesowej opisujemy jako stosunek długości obwodu koła  do jego średnicy.</a:t>
            </a:r>
          </a:p>
          <a:p>
            <a:r>
              <a:rPr lang="pl-PL" dirty="0" smtClean="0"/>
              <a:t>Symbol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jest pierwszą literą greckiego słowa </a:t>
            </a:r>
            <a:r>
              <a:rPr lang="pl-PL" b="1" i="1" dirty="0" err="1" smtClean="0">
                <a:latin typeface="Times New Roman"/>
                <a:cs typeface="Times New Roman"/>
              </a:rPr>
              <a:t>perimetron</a:t>
            </a:r>
            <a:r>
              <a:rPr lang="pl-PL" dirty="0" smtClean="0">
                <a:latin typeface="Times New Roman"/>
                <a:cs typeface="Times New Roman"/>
              </a:rPr>
              <a:t> czyli obwód. 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Symbol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wprowadził w 1706r. William Jones,      a upowszechnił Leonard Euler używając go                          w dziele „Analiza” w 1737r. </a:t>
            </a:r>
            <a:r>
              <a:rPr lang="pl-PL" dirty="0" smtClean="0">
                <a:latin typeface="Times New Roman"/>
                <a:cs typeface="Times New Roman"/>
              </a:rPr>
              <a:t>Zapisanych tam zostało 128 cyfr  po przecinku tej liczby!!!</a:t>
            </a:r>
            <a:endParaRPr lang="pl-PL" dirty="0" smtClean="0">
              <a:latin typeface="Times New Roman"/>
              <a:cs typeface="Times New Roman"/>
            </a:endParaRPr>
          </a:p>
          <a:p>
            <a:pPr algn="just"/>
            <a:endParaRPr lang="pl-PL" dirty="0" smtClean="0">
              <a:latin typeface="Times New Roman"/>
              <a:cs typeface="Times New Roman"/>
            </a:endParaRPr>
          </a:p>
          <a:p>
            <a:pPr algn="just"/>
            <a:endParaRPr lang="pl-PL" dirty="0" smtClean="0">
              <a:latin typeface="Times New Roman"/>
              <a:cs typeface="Times New Roman"/>
            </a:endParaRPr>
          </a:p>
          <a:p>
            <a:pPr algn="just"/>
            <a:endParaRPr lang="pl-PL" dirty="0" smtClean="0">
              <a:latin typeface="Times New Roman"/>
              <a:cs typeface="Times New Roman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Zastosowanie  liczby 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Calibri" pitchFamily="34" charset="0"/>
              </a:rPr>
              <a:t>L = 2</a:t>
            </a:r>
            <a:r>
              <a:rPr lang="el-GR" sz="2400" dirty="0" smtClean="0">
                <a:latin typeface="Calibri" pitchFamily="34" charset="0"/>
                <a:cs typeface="Times New Roman"/>
              </a:rPr>
              <a:t>π</a:t>
            </a:r>
            <a:r>
              <a:rPr lang="pl-PL" sz="2400" dirty="0" err="1" smtClean="0">
                <a:latin typeface="Calibri" pitchFamily="34" charset="0"/>
                <a:cs typeface="Times New Roman"/>
              </a:rPr>
              <a:t>r</a:t>
            </a:r>
            <a:r>
              <a:rPr lang="pl-PL" sz="2400" dirty="0" smtClean="0">
                <a:latin typeface="Calibri" pitchFamily="34" charset="0"/>
                <a:cs typeface="Times New Roman"/>
              </a:rPr>
              <a:t> – </a:t>
            </a:r>
            <a:r>
              <a:rPr lang="pl-PL" sz="2400" dirty="0" smtClean="0">
                <a:latin typeface="Calibri" pitchFamily="34" charset="0"/>
              </a:rPr>
              <a:t>obliczanie długości okręgu  o  promieniu </a:t>
            </a:r>
            <a:r>
              <a:rPr lang="pl-PL" sz="2400" dirty="0" err="1" smtClean="0">
                <a:latin typeface="Calibri" pitchFamily="34" charset="0"/>
              </a:rPr>
              <a:t>r</a:t>
            </a:r>
            <a:r>
              <a:rPr lang="pl-PL" sz="2400" dirty="0" smtClean="0">
                <a:latin typeface="Calibri" pitchFamily="34" charset="0"/>
              </a:rPr>
              <a:t> </a:t>
            </a:r>
          </a:p>
          <a:p>
            <a:endParaRPr lang="pl-PL" sz="2400" dirty="0" smtClean="0">
              <a:latin typeface="Calibri" pitchFamily="34" charset="0"/>
            </a:endParaRPr>
          </a:p>
          <a:p>
            <a:r>
              <a:rPr lang="pl-PL" sz="2400" dirty="0" smtClean="0">
                <a:latin typeface="Calibri" pitchFamily="34" charset="0"/>
              </a:rPr>
              <a:t>P = </a:t>
            </a:r>
            <a:r>
              <a:rPr lang="el-GR" sz="2400" dirty="0" smtClean="0">
                <a:latin typeface="Calibri" pitchFamily="34" charset="0"/>
                <a:cs typeface="Times New Roman"/>
              </a:rPr>
              <a:t>π</a:t>
            </a:r>
            <a:r>
              <a:rPr lang="pl-PL" sz="2400" dirty="0" smtClean="0">
                <a:latin typeface="Calibri" pitchFamily="34" charset="0"/>
                <a:cs typeface="Times New Roman"/>
              </a:rPr>
              <a:t>r</a:t>
            </a:r>
            <a:r>
              <a:rPr lang="pl-PL" sz="2400" baseline="30000" dirty="0" smtClean="0">
                <a:latin typeface="Calibri" pitchFamily="34" charset="0"/>
                <a:cs typeface="Times New Roman"/>
              </a:rPr>
              <a:t>2</a:t>
            </a:r>
            <a:r>
              <a:rPr lang="pl-PL" sz="2400" dirty="0" smtClean="0">
                <a:latin typeface="Calibri" pitchFamily="34" charset="0"/>
                <a:cs typeface="Times New Roman"/>
              </a:rPr>
              <a:t> – obliczanie pola koła o promieniu </a:t>
            </a:r>
            <a:r>
              <a:rPr lang="pl-PL" sz="2400" dirty="0" err="1" smtClean="0">
                <a:latin typeface="Calibri" pitchFamily="34" charset="0"/>
                <a:cs typeface="Times New Roman"/>
              </a:rPr>
              <a:t>r</a:t>
            </a:r>
            <a:endParaRPr lang="pl-PL" sz="2400" dirty="0" smtClean="0">
              <a:latin typeface="Calibri" pitchFamily="34" charset="0"/>
              <a:cs typeface="Times New Roman"/>
            </a:endParaRPr>
          </a:p>
          <a:p>
            <a:endParaRPr lang="pl-PL" sz="2400" dirty="0" smtClean="0">
              <a:latin typeface="Calibri" pitchFamily="34" charset="0"/>
              <a:cs typeface="Times New Roman"/>
            </a:endParaRPr>
          </a:p>
          <a:p>
            <a:r>
              <a:rPr lang="pl-PL" sz="2400" dirty="0" smtClean="0">
                <a:latin typeface="Calibri" pitchFamily="34" charset="0"/>
                <a:cs typeface="Times New Roman"/>
              </a:rPr>
              <a:t>P = 4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pl-PL" sz="2400" dirty="0" smtClean="0">
                <a:latin typeface="Times New Roman"/>
                <a:cs typeface="Times New Roman"/>
              </a:rPr>
              <a:t>r</a:t>
            </a:r>
            <a:r>
              <a:rPr lang="pl-PL" sz="2400" baseline="30000" dirty="0" smtClean="0">
                <a:latin typeface="Times New Roman"/>
                <a:cs typeface="Times New Roman"/>
              </a:rPr>
              <a:t>2</a:t>
            </a:r>
            <a:r>
              <a:rPr lang="pl-PL" sz="2400" dirty="0" smtClean="0">
                <a:latin typeface="Times New Roman"/>
                <a:cs typeface="Times New Roman"/>
              </a:rPr>
              <a:t> – obliczanie powierzchni kuli  o promieniu </a:t>
            </a:r>
            <a:r>
              <a:rPr lang="pl-PL" sz="2400" dirty="0" err="1" smtClean="0">
                <a:latin typeface="Times New Roman"/>
                <a:cs typeface="Times New Roman"/>
              </a:rPr>
              <a:t>r</a:t>
            </a:r>
            <a:endParaRPr lang="pl-PL" sz="2400" dirty="0" smtClean="0">
              <a:latin typeface="Times New Roman"/>
              <a:cs typeface="Times New Roman"/>
            </a:endParaRPr>
          </a:p>
          <a:p>
            <a:endParaRPr lang="pl-PL" sz="2400" dirty="0" smtClean="0">
              <a:latin typeface="Times New Roman"/>
              <a:cs typeface="Times New Roman"/>
            </a:endParaRPr>
          </a:p>
          <a:p>
            <a:r>
              <a:rPr lang="pl-PL" sz="2400" dirty="0" smtClean="0">
                <a:latin typeface="Times New Roman"/>
                <a:cs typeface="Times New Roman"/>
              </a:rPr>
              <a:t>V = 4/3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pl-PL" sz="2400" dirty="0" smtClean="0">
                <a:latin typeface="Times New Roman"/>
                <a:cs typeface="Times New Roman"/>
              </a:rPr>
              <a:t>r</a:t>
            </a:r>
            <a:r>
              <a:rPr lang="pl-PL" sz="2400" baseline="30000" dirty="0" smtClean="0">
                <a:latin typeface="Times New Roman"/>
                <a:cs typeface="Times New Roman"/>
              </a:rPr>
              <a:t>3</a:t>
            </a:r>
            <a:r>
              <a:rPr lang="pl-PL" sz="2400" dirty="0" smtClean="0">
                <a:latin typeface="Times New Roman"/>
                <a:cs typeface="Times New Roman"/>
              </a:rPr>
              <a:t> – obliczanie objętości kuli o promieniu </a:t>
            </a:r>
            <a:r>
              <a:rPr lang="pl-PL" sz="2400" dirty="0" err="1" smtClean="0">
                <a:latin typeface="Times New Roman"/>
                <a:cs typeface="Times New Roman"/>
              </a:rPr>
              <a:t>r</a:t>
            </a:r>
            <a:endParaRPr lang="pl-PL" sz="2400" dirty="0" smtClean="0">
              <a:latin typeface="Times New Roman"/>
              <a:cs typeface="Times New Roman"/>
            </a:endParaRPr>
          </a:p>
          <a:p>
            <a:endParaRPr lang="pl-PL" sz="2400" dirty="0" smtClean="0">
              <a:latin typeface="Times New Roman"/>
              <a:cs typeface="Times New Roman"/>
            </a:endParaRPr>
          </a:p>
          <a:p>
            <a:r>
              <a:rPr lang="pl-PL" sz="2400" dirty="0" smtClean="0">
                <a:latin typeface="Times New Roman"/>
                <a:cs typeface="Times New Roman"/>
              </a:rPr>
              <a:t>V = 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pl-PL" sz="2400" dirty="0" smtClean="0">
                <a:latin typeface="Times New Roman"/>
                <a:cs typeface="Times New Roman"/>
              </a:rPr>
              <a:t>r</a:t>
            </a:r>
            <a:r>
              <a:rPr lang="pl-PL" sz="2400" baseline="30000" dirty="0" smtClean="0">
                <a:latin typeface="Times New Roman"/>
                <a:cs typeface="Times New Roman"/>
              </a:rPr>
              <a:t>2</a:t>
            </a:r>
            <a:r>
              <a:rPr lang="pl-PL" sz="2400" dirty="0" smtClean="0">
                <a:latin typeface="Times New Roman"/>
                <a:cs typeface="Times New Roman"/>
              </a:rPr>
              <a:t>H – obliczanie objętości walca o promieniu </a:t>
            </a:r>
            <a:r>
              <a:rPr lang="pl-PL" sz="2400" dirty="0" err="1" smtClean="0">
                <a:latin typeface="Times New Roman"/>
                <a:cs typeface="Times New Roman"/>
              </a:rPr>
              <a:t>r</a:t>
            </a:r>
            <a:r>
              <a:rPr lang="pl-PL" sz="2400" dirty="0" smtClean="0">
                <a:latin typeface="Times New Roman"/>
                <a:cs typeface="Times New Roman"/>
              </a:rPr>
              <a:t>                  </a:t>
            </a:r>
          </a:p>
          <a:p>
            <a:pPr>
              <a:buNone/>
            </a:pPr>
            <a:r>
              <a:rPr lang="pl-PL" sz="2400" dirty="0" smtClean="0">
                <a:latin typeface="Times New Roman"/>
                <a:cs typeface="Times New Roman"/>
              </a:rPr>
              <a:t>                       i wysokości H</a:t>
            </a:r>
          </a:p>
          <a:p>
            <a:pPr>
              <a:buNone/>
            </a:pPr>
            <a:endParaRPr lang="pl-PL" sz="2400" dirty="0" smtClean="0">
              <a:latin typeface="Times New Roman"/>
              <a:cs typeface="Times New Roman"/>
            </a:endParaRPr>
          </a:p>
          <a:p>
            <a:endParaRPr lang="pl-PL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Przybliżenia  liczby 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Starożytny Babilon około 2000 lat p.n.e.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Papirus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Rhinda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autorstwa skryby króla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Ahmesa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sprzed 1650 r. p.n.e. 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= 3,1604…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Archimedes w III wieku p.n.e. oszacował liczbę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 dokładnością do dwóch miejsc po przecinku stosując metodę aproksymacji. Metoda polegała na wyznaczeniu długości boków dwóch 96 – kątów foremnych: opisanego na okręgu i wpisanego                   w okrąg o tym samym promieniu. Następnie obliczył średnią arytmetyczną obwodów tych wielokątów otrzymując przybliżenie długości okręgu.</a:t>
            </a:r>
          </a:p>
          <a:p>
            <a:pPr algn="just"/>
            <a:endParaRPr lang="pl-PL" dirty="0" smtClean="0">
              <a:latin typeface="Times New Roman"/>
              <a:cs typeface="Times New Roman"/>
            </a:endParaRPr>
          </a:p>
          <a:p>
            <a:pPr algn="just"/>
            <a:endParaRPr lang="pl-PL" dirty="0" smtClean="0">
              <a:latin typeface="Times New Roman"/>
              <a:cs typeface="Times New Roman"/>
            </a:endParaRP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7372672" cy="605107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Hui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matematyk chiński w III wieku naszej ery ustalił przybliżoną wartość liczby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na 3,1415 </a:t>
            </a:r>
          </a:p>
          <a:p>
            <a:pPr algn="just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Chongzhi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astronom cesarza chińskiego około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500 roku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n.e. podał dwa znane nam przybliżenia liczby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wcześniejsze 22/7 oraz późniejsze 355/113.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Przybliżenie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było używane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aż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XV wieku.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1596 r.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Ludolph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Ceulen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stosując metodę  Archimedesa obliczył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 dokładnością do 20 miejsc po przecinku. Uczony ten całe życie poświęcił próbom znalezienia coraz lepszego przybliżenia tej liczby zwanej niekiedy na jego cześć Ludolfiną. Pod koniec życia podał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                  z dokładnością do 35 miejsc po przecinku i taka wartość wyryta została na jego nagrobku</a:t>
            </a:r>
            <a:r>
              <a:rPr lang="pl-PL" dirty="0" smtClean="0">
                <a:latin typeface="Times New Roman"/>
                <a:cs typeface="Times New Roman"/>
              </a:rPr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76672"/>
            <a:ext cx="7300664" cy="597906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Kolejne lata pozwalały uzyskiwać coraz lepsze przybliżenia wartości liczby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ale nie stosowano już metody Archimedesa tylko metody ciągów  nieskończonych , którą po raz pierwszy zaproponował w 1400r. hinduski matematyk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Madhava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1853r. William Rutherford podał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                               z dokładnością do 440 miejsc po przecinku.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Rekordzistą w ręcznych obliczeniach liczby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był William </a:t>
            </a:r>
            <a:r>
              <a:rPr lang="pl-PL" dirty="0" err="1" smtClean="0">
                <a:latin typeface="Times New Roman"/>
                <a:cs typeface="Times New Roman"/>
              </a:rPr>
              <a:t>Shanks</a:t>
            </a:r>
            <a:r>
              <a:rPr lang="pl-PL" dirty="0" smtClean="0">
                <a:latin typeface="Times New Roman"/>
                <a:cs typeface="Times New Roman"/>
              </a:rPr>
              <a:t>, któremu w 1874 r. udało się uzyskać 707 miejsc po przecinku, ale należy podkreślić, że obliczenia trwały 15 lat.</a:t>
            </a:r>
          </a:p>
          <a:p>
            <a:pPr algn="just"/>
            <a:r>
              <a:rPr lang="pl-PL" dirty="0" smtClean="0">
                <a:latin typeface="Times New Roman"/>
                <a:cs typeface="Times New Roman"/>
              </a:rPr>
              <a:t>W </a:t>
            </a:r>
            <a:r>
              <a:rPr lang="pl-PL" dirty="0" smtClean="0">
                <a:latin typeface="Times New Roman"/>
                <a:cs typeface="Times New Roman"/>
              </a:rPr>
              <a:t>1946 r. Ferguson podał wartość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do 620 miejsca po przecinku, ale w końcowych obliczeniach wspierał się kalkulatorem.</a:t>
            </a:r>
          </a:p>
          <a:p>
            <a:pPr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7372672" cy="6051072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 1949 r. do obliczenia liczby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używa się komputerów. We wrześniu 1999 r. obliczono liczbę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pl-PL" dirty="0" smtClean="0">
                <a:latin typeface="Times New Roman"/>
                <a:cs typeface="Times New Roman"/>
              </a:rPr>
              <a:t> z dokładnością do 2,0615·10</a:t>
            </a:r>
            <a:r>
              <a:rPr lang="pl-PL" baseline="30000" dirty="0" smtClean="0">
                <a:latin typeface="Times New Roman"/>
                <a:cs typeface="Times New Roman"/>
              </a:rPr>
              <a:t>11</a:t>
            </a:r>
            <a:r>
              <a:rPr lang="pl-PL" dirty="0" smtClean="0">
                <a:latin typeface="Times New Roman"/>
                <a:cs typeface="Times New Roman"/>
              </a:rPr>
              <a:t> miejsc po przecinku. Dokonał tego Japończyk </a:t>
            </a:r>
            <a:r>
              <a:rPr lang="pl-PL" dirty="0" err="1" smtClean="0">
                <a:latin typeface="Times New Roman"/>
                <a:cs typeface="Times New Roman"/>
              </a:rPr>
              <a:t>Takahasi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październiku 2011r. po 371 dniach obliczeniowych Aleksander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Yee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Shigeru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Kondo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uzyskali dokładność równa około 10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             ( 10 bilionów ) miejsc po przecinku.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Wypowiadanie cyfr tak dużej liczby, w tempie jednej cyfry na sekundę zajęło by człowiekowi     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setki tysięcy lat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 zapamiętujemy liczbę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Tworzone są wierszyki i opowiadania, w których długość każdego kolejnego słowa jest                      równa kolejnej cyfrze w rozwinięciu dziesiętnym  liczby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Pierwszym polskim wierszykiem tego typu jest wiersz Kazimierza Cwojdzińskiego z 1930 r.                   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Kuć i orać w dzień zawzięcie, bo plonów niema bez trudu! Złocisty szczęścia okręcie, kołyszesz … Kuć! My nie czekajmy cudu. Robota to potęga ludu!</a:t>
            </a:r>
          </a:p>
          <a:p>
            <a:pPr algn="just"/>
            <a:endParaRPr lang="pl-PL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pPr algn="ctr"/>
            <a:r>
              <a:rPr lang="pl-PL" dirty="0" smtClean="0"/>
              <a:t>Święto liczby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algn="ctr"/>
            <a:r>
              <a:rPr lang="pl-PL" sz="3500" dirty="0" smtClean="0"/>
              <a:t>Muzeum Nauki w San Francisco                   ustanowiło to święto                                    w 1988r.</a:t>
            </a:r>
          </a:p>
          <a:p>
            <a:pPr algn="ctr"/>
            <a:r>
              <a:rPr lang="pl-PL" sz="3500" dirty="0" smtClean="0"/>
              <a:t>Dzień 14 marca to także dzień urodzin Alberta Einsteina</a:t>
            </a:r>
          </a:p>
          <a:p>
            <a:pPr algn="ctr"/>
            <a:r>
              <a:rPr lang="pl-PL" sz="3500" dirty="0" smtClean="0"/>
              <a:t>Święto liczby </a:t>
            </a:r>
            <a:r>
              <a:rPr lang="el-GR" sz="3500" dirty="0" smtClean="0">
                <a:latin typeface="+mj-lt"/>
                <a:cs typeface="Times New Roman"/>
              </a:rPr>
              <a:t>π</a:t>
            </a:r>
            <a:r>
              <a:rPr lang="pl-PL" sz="3500" dirty="0" smtClean="0">
                <a:latin typeface="+mj-lt"/>
                <a:cs typeface="Times New Roman"/>
              </a:rPr>
              <a:t> obchodzone </a:t>
            </a:r>
            <a:r>
              <a:rPr lang="pl-PL" sz="3500" dirty="0" smtClean="0">
                <a:latin typeface="+mj-lt"/>
                <a:cs typeface="Times New Roman"/>
              </a:rPr>
              <a:t>jest także 10 </a:t>
            </a:r>
            <a:r>
              <a:rPr lang="pl-PL" sz="3500" dirty="0" smtClean="0">
                <a:latin typeface="+mj-lt"/>
                <a:cs typeface="Times New Roman"/>
              </a:rPr>
              <a:t>listopada lub 22 lipca</a:t>
            </a:r>
            <a:endParaRPr lang="pl-PL" sz="35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208</TotalTime>
  <Words>726</Words>
  <Application>Microsoft Office PowerPoint</Application>
  <PresentationFormat>Pokaz na ekranie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Bogaty</vt:lpstr>
      <vt:lpstr>Liczba π</vt:lpstr>
      <vt:lpstr>Podstawowe informacje</vt:lpstr>
      <vt:lpstr>Zastosowanie  liczby  π</vt:lpstr>
      <vt:lpstr>Przybliżenia  liczby  π</vt:lpstr>
      <vt:lpstr>Slajd 5</vt:lpstr>
      <vt:lpstr>Slajd 6</vt:lpstr>
      <vt:lpstr>Slajd 7</vt:lpstr>
      <vt:lpstr>Jak  zapamiętujemy liczbę π</vt:lpstr>
      <vt:lpstr>Święto liczby π</vt:lpstr>
      <vt:lpstr>Rekordy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Liczba Pi </dc:title>
  <dc:creator>admin</dc:creator>
  <cp:lastModifiedBy>admin</cp:lastModifiedBy>
  <cp:revision>33</cp:revision>
  <dcterms:created xsi:type="dcterms:W3CDTF">2014-03-10T13:28:29Z</dcterms:created>
  <dcterms:modified xsi:type="dcterms:W3CDTF">2014-03-12T13:55:36Z</dcterms:modified>
</cp:coreProperties>
</file>